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5"/>
  </p:normalViewPr>
  <p:slideViewPr>
    <p:cSldViewPr snapToGrid="0" snapToObjects="1">
      <p:cViewPr varScale="1">
        <p:scale>
          <a:sx n="119" d="100"/>
          <a:sy n="119" d="100"/>
        </p:scale>
        <p:origin x="74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2743200"/>
            <a:ext cx="9144000" cy="457200"/>
          </a:xfrm>
          <a:prstGeom prst="rect">
            <a:avLst/>
          </a:prstGeom>
          <a:solidFill>
            <a:srgbClr val="2980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1828800"/>
            <a:ext cx="82296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AI Strategy &amp; Progress Briefing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>
                <a:solidFill>
                  <a:srgbClr val="FFFFFF"/>
                </a:solidFill>
              </a:defRPr>
            </a:pPr>
            <a:r>
              <a:t>Executive Update | Q1 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980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73152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5400" b="1">
                <a:solidFill>
                  <a:srgbClr val="FFFFFF"/>
                </a:solidFill>
              </a:defRPr>
            </a:pPr>
            <a:r>
              <a:t>Business Impact &amp; ROI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Quantified Business Impact - Year 1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65760" y="1828800"/>
            <a:ext cx="1828800" cy="2286000"/>
          </a:xfrm>
          <a:prstGeom prst="roundRect">
            <a:avLst/>
          </a:prstGeom>
          <a:solidFill>
            <a:srgbClr val="27AE60"/>
          </a:solidFill>
          <a:ln w="25400">
            <a:solidFill>
              <a:srgbClr val="27AE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365760" y="2194560"/>
            <a:ext cx="1828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400" b="1">
                <a:solidFill>
                  <a:srgbClr val="FFFFFF"/>
                </a:solidFill>
              </a:defRPr>
            </a:pPr>
            <a:r>
              <a:t>$2.4M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3200400"/>
            <a:ext cx="1828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>
                <a:solidFill>
                  <a:srgbClr val="FFFFFF"/>
                </a:solidFill>
              </a:defRPr>
            </a:pPr>
            <a:r>
              <a:t>Total Annual</a:t>
            </a:r>
          </a:p>
          <a:p>
            <a:r>
              <a:t>Value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60320" y="1828800"/>
            <a:ext cx="1828800" cy="2286000"/>
          </a:xfrm>
          <a:prstGeom prst="roundRect">
            <a:avLst/>
          </a:prstGeom>
          <a:solidFill>
            <a:srgbClr val="2980B9"/>
          </a:solidFill>
          <a:ln w="25400">
            <a:solidFill>
              <a:srgbClr val="2980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560320" y="2194560"/>
            <a:ext cx="1828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400" b="1">
                <a:solidFill>
                  <a:srgbClr val="FFFFFF"/>
                </a:solidFill>
              </a:defRPr>
            </a:pPr>
            <a:r>
              <a:t>$1.1M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200400"/>
            <a:ext cx="1828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>
                <a:solidFill>
                  <a:srgbClr val="FFFFFF"/>
                </a:solidFill>
              </a:defRPr>
            </a:pPr>
            <a:r>
              <a:t>Cost</a:t>
            </a:r>
          </a:p>
          <a:p>
            <a:r>
              <a:t>Savings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754880" y="1828800"/>
            <a:ext cx="1828800" cy="2286000"/>
          </a:xfrm>
          <a:prstGeom prst="roundRect">
            <a:avLst/>
          </a:prstGeom>
          <a:solidFill>
            <a:srgbClr val="27AE60"/>
          </a:solidFill>
          <a:ln w="25400">
            <a:solidFill>
              <a:srgbClr val="27AE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754880" y="2194560"/>
            <a:ext cx="1828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400" b="1">
                <a:solidFill>
                  <a:srgbClr val="FFFFFF"/>
                </a:solidFill>
              </a:defRPr>
            </a:pPr>
            <a:r>
              <a:t>$1.3M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4880" y="3200400"/>
            <a:ext cx="1828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>
                <a:solidFill>
                  <a:srgbClr val="FFFFFF"/>
                </a:solidFill>
              </a:defRPr>
            </a:pPr>
            <a:r>
              <a:t>Revenue</a:t>
            </a:r>
          </a:p>
          <a:p>
            <a:r>
              <a:t>Impact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949440" y="1828800"/>
            <a:ext cx="1828800" cy="2286000"/>
          </a:xfrm>
          <a:prstGeom prst="roundRect">
            <a:avLst/>
          </a:prstGeom>
          <a:solidFill>
            <a:srgbClr val="27AE60"/>
          </a:solidFill>
          <a:ln w="25400">
            <a:solidFill>
              <a:srgbClr val="27AE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949440" y="2194560"/>
            <a:ext cx="1828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400" b="1">
                <a:solidFill>
                  <a:srgbClr val="FFFFFF"/>
                </a:solidFill>
              </a:defRPr>
            </a:pPr>
            <a:r>
              <a:t>133%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49440" y="3200400"/>
            <a:ext cx="1828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>
                <a:solidFill>
                  <a:srgbClr val="FFFFFF"/>
                </a:solidFill>
              </a:defRPr>
            </a:pPr>
            <a:r>
              <a:t>ROI</a:t>
            </a:r>
          </a:p>
          <a:p>
            <a:r>
              <a:t>Achieved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Impact Breakdown by Initiative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37160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 sz="1800">
                <a:solidFill>
                  <a:srgbClr val="34495E"/>
                </a:solidFill>
              </a:defRPr>
            </a:pPr>
            <a:r>
              <a:t>Customer Support Chatbot: $950K savings (reduced headcount needs by 8 FTEs)</a:t>
            </a:r>
          </a:p>
          <a:p>
            <a:pPr>
              <a:spcBef>
                <a:spcPts val="1200"/>
              </a:spcBef>
              <a:defRPr sz="1800">
                <a:solidFill>
                  <a:srgbClr val="34495E"/>
                </a:solidFill>
              </a:defRPr>
            </a:pPr>
            <a:r>
              <a:t>Document Processing: $400K savings (450 hours monthly, eliminated manual errors)</a:t>
            </a:r>
          </a:p>
          <a:p>
            <a:pPr>
              <a:spcBef>
                <a:spcPts val="1200"/>
              </a:spcBef>
              <a:defRPr sz="1800">
                <a:solidFill>
                  <a:srgbClr val="34495E"/>
                </a:solidFill>
              </a:defRPr>
            </a:pPr>
            <a:r>
              <a:t>Predictive Maintenance: $700K value (prevented 6 major downtimes, extended equipment life)</a:t>
            </a:r>
          </a:p>
          <a:p>
            <a:pPr>
              <a:spcBef>
                <a:spcPts val="1200"/>
              </a:spcBef>
              <a:defRPr sz="1800">
                <a:solidFill>
                  <a:srgbClr val="34495E"/>
                </a:solidFill>
              </a:defRPr>
            </a:pPr>
            <a:r>
              <a:t>Sales Intelligence: $500K revenue increase (12% conversion improvement, faster deal cycles)</a:t>
            </a:r>
          </a:p>
          <a:p>
            <a:pPr>
              <a:spcBef>
                <a:spcPts val="1200"/>
              </a:spcBef>
              <a:defRPr sz="1800">
                <a:solidFill>
                  <a:srgbClr val="34495E"/>
                </a:solidFill>
              </a:defRPr>
            </a:pPr>
            <a:r>
              <a:t>Additional Benefits: Improved customer NPS +8 points, employee satisfaction +12%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980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73152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5400" b="1">
                <a:solidFill>
                  <a:srgbClr val="FFFFFF"/>
                </a:solidFill>
              </a:defRPr>
            </a:pPr>
            <a:r>
              <a:t>Recommendations &amp; Next Steps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Strategic Recommendations for 2025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37160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 sz="1800">
                <a:solidFill>
                  <a:srgbClr val="34495E"/>
                </a:solidFill>
              </a:defRPr>
            </a:pPr>
            <a:r>
              <a:t>1. ACCELERATE: Fast-track customer churn prediction to Q2 (high ROI potential)</a:t>
            </a:r>
          </a:p>
          <a:p>
            <a:pPr>
              <a:spcBef>
                <a:spcPts val="1200"/>
              </a:spcBef>
              <a:defRPr sz="1800">
                <a:solidFill>
                  <a:srgbClr val="34495E"/>
                </a:solidFill>
              </a:defRPr>
            </a:pPr>
            <a:r>
              <a:t>2. INVEST: Allocate $500K for AI talent acquisition - critical capability gap</a:t>
            </a:r>
          </a:p>
          <a:p>
            <a:pPr>
              <a:spcBef>
                <a:spcPts val="1200"/>
              </a:spcBef>
              <a:defRPr sz="1800">
                <a:solidFill>
                  <a:srgbClr val="34495E"/>
                </a:solidFill>
              </a:defRPr>
            </a:pPr>
            <a:r>
              <a:t>3. SCALE: Expand chatbot to 80% coverage and add voice channel support</a:t>
            </a:r>
          </a:p>
          <a:p>
            <a:pPr>
              <a:spcBef>
                <a:spcPts val="1200"/>
              </a:spcBef>
              <a:defRPr sz="1800">
                <a:solidFill>
                  <a:srgbClr val="34495E"/>
                </a:solidFill>
              </a:defRPr>
            </a:pPr>
            <a:r>
              <a:t>4. EXPLORE: Pilot generative AI for content creation and sales enablement</a:t>
            </a:r>
          </a:p>
          <a:p>
            <a:pPr>
              <a:spcBef>
                <a:spcPts val="1200"/>
              </a:spcBef>
              <a:defRPr sz="1800">
                <a:solidFill>
                  <a:srgbClr val="34495E"/>
                </a:solidFill>
              </a:defRPr>
            </a:pPr>
            <a:r>
              <a:t>5. GOVERN: Formalize AI ethics board and establish model monitoring standards</a:t>
            </a:r>
          </a:p>
          <a:p>
            <a:pPr>
              <a:spcBef>
                <a:spcPts val="1200"/>
              </a:spcBef>
              <a:defRPr sz="1800">
                <a:solidFill>
                  <a:srgbClr val="34495E"/>
                </a:solidFill>
              </a:defRPr>
            </a:pPr>
            <a:r>
              <a:t>6. COMMUNICATE: Launch internal AI literacy program for 500+ employees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Q2 2025 - Immediate Priorities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38862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DELIVERY: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Launch sales intelligence platform (April)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Complete predictive maintenance rollout (May)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Deploy churn prediction model v1.0 (June)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endParaRPr/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CAPABILITY BUILDING: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Hire 2 ML engineers, 1 data scientist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Complete team AI training program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Establish MLOps infrastructure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00600" y="1371600"/>
            <a:ext cx="38862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GOVERNANCE &amp; RISK: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Finalize AI governance framework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Complete bias audit on customer models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Document model monitoring procedures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endParaRPr/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PLANNING: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Evaluate generative AI opportunities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Design H2 2025 roadmap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Conduct AI readiness assessment for operations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i="1" dirty="0"/>
              <a:t>Created by: </a:t>
            </a:r>
            <a:r>
              <a:rPr lang="en-US" i="1" dirty="0" err="1"/>
              <a:t>BrAIght</a:t>
            </a:r>
            <a:r>
              <a:rPr lang="en-US" i="1" dirty="0"/>
              <a:t> Wave | AI Strategy &amp; Implementation Consulting</a:t>
            </a:r>
            <a:r>
              <a:rPr lang="en-US" dirty="0"/>
              <a:t> </a:t>
            </a:r>
            <a:br>
              <a:rPr lang="en-US" dirty="0"/>
            </a:br>
            <a:r>
              <a:rPr lang="en-US" i="1" dirty="0"/>
              <a:t>For AI strategy consulting and customized executive briefing support, contact: </a:t>
            </a:r>
            <a:r>
              <a:rPr lang="en-US" i="1" dirty="0" err="1"/>
              <a:t>shmulik@braightwave.com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228600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Questions &amp; Discussion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Executive 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37160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 sz="1800">
                <a:solidFill>
                  <a:srgbClr val="34495E"/>
                </a:solidFill>
              </a:defRPr>
            </a:pPr>
            <a:r>
              <a:t>AI Implementation Status: 3 active projects, 2 in planning phase</a:t>
            </a:r>
          </a:p>
          <a:p>
            <a:pPr>
              <a:spcBef>
                <a:spcPts val="1200"/>
              </a:spcBef>
              <a:defRPr sz="1800">
                <a:solidFill>
                  <a:srgbClr val="34495E"/>
                </a:solidFill>
              </a:defRPr>
            </a:pPr>
            <a:r>
              <a:t>ROI Achievement: $2.4M annual value realized from completed initiatives</a:t>
            </a:r>
          </a:p>
          <a:p>
            <a:pPr>
              <a:spcBef>
                <a:spcPts val="1200"/>
              </a:spcBef>
              <a:defRPr sz="1800">
                <a:solidFill>
                  <a:srgbClr val="34495E"/>
                </a:solidFill>
              </a:defRPr>
            </a:pPr>
            <a:r>
              <a:t>Strategic Alignment: AI roadmap supports all three corporate strategic pillars</a:t>
            </a:r>
          </a:p>
          <a:p>
            <a:pPr>
              <a:spcBef>
                <a:spcPts val="1200"/>
              </a:spcBef>
              <a:defRPr sz="1800">
                <a:solidFill>
                  <a:srgbClr val="34495E"/>
                </a:solidFill>
              </a:defRPr>
            </a:pPr>
            <a:r>
              <a:t>Resource Investment: $1.8M allocated for FY2025, 85% deployed</a:t>
            </a:r>
          </a:p>
          <a:p>
            <a:pPr>
              <a:spcBef>
                <a:spcPts val="1200"/>
              </a:spcBef>
              <a:defRPr sz="1800">
                <a:solidFill>
                  <a:srgbClr val="34495E"/>
                </a:solidFill>
              </a:defRPr>
            </a:pPr>
            <a:r>
              <a:t>Key Recommendation: Accelerate deployment of customer-facing AI capabilities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82296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7F8C8D"/>
                </a:solidFill>
              </a:defRPr>
            </a:pPr>
            <a:r>
              <a:t>Confidential - For Leadership Distribution Only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980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73152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5400" b="1">
                <a:solidFill>
                  <a:srgbClr val="FFFFFF"/>
                </a:solidFill>
              </a:defRPr>
            </a:pPr>
            <a:r>
              <a:t>Strategic Context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Why AI Matters to Our Business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37160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 sz="1800">
                <a:solidFill>
                  <a:srgbClr val="34495E"/>
                </a:solidFill>
              </a:defRPr>
            </a:pPr>
            <a:r>
              <a:t>Competitive Pressure: 68% of industry peers have deployed AI in operations</a:t>
            </a:r>
          </a:p>
          <a:p>
            <a:pPr>
              <a:spcBef>
                <a:spcPts val="1200"/>
              </a:spcBef>
              <a:defRPr sz="1800">
                <a:solidFill>
                  <a:srgbClr val="34495E"/>
                </a:solidFill>
              </a:defRPr>
            </a:pPr>
            <a:r>
              <a:t>Customer Expectations: 24/7 availability and instant response now table stakes</a:t>
            </a:r>
          </a:p>
          <a:p>
            <a:pPr>
              <a:spcBef>
                <a:spcPts val="1200"/>
              </a:spcBef>
              <a:defRPr sz="1800">
                <a:solidFill>
                  <a:srgbClr val="34495E"/>
                </a:solidFill>
              </a:defRPr>
            </a:pPr>
            <a:r>
              <a:t>Operational Efficiency: AI automation can reduce costs 25-40% in target areas</a:t>
            </a:r>
          </a:p>
          <a:p>
            <a:pPr>
              <a:spcBef>
                <a:spcPts val="1200"/>
              </a:spcBef>
              <a:defRPr sz="1800">
                <a:solidFill>
                  <a:srgbClr val="34495E"/>
                </a:solidFill>
              </a:defRPr>
            </a:pPr>
            <a:r>
              <a:t>Market Opportunity: AI-enabled services represent $15M revenue potential</a:t>
            </a:r>
          </a:p>
          <a:p>
            <a:pPr>
              <a:spcBef>
                <a:spcPts val="1200"/>
              </a:spcBef>
              <a:defRPr sz="1800">
                <a:solidFill>
                  <a:srgbClr val="34495E"/>
                </a:solidFill>
              </a:defRPr>
            </a:pPr>
            <a:r>
              <a:t>Risk Management: Predictive capabilities reduce downtime and customer churn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Alignment with Corporate Strategy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38862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Corporate Pillar 1: Customer Excellence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AI chatbot (24/7 support)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Predictive service recommendations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Personalization engine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endParaRPr/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Corporate Pillar 2: Operational Excellence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Document automation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Predictive maintenance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Supply chain optimization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00600" y="1371600"/>
            <a:ext cx="38862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Corporate Pillar 3: Growth &amp; Innovation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AI-powered product features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Market intelligence platform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New service offerings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endParaRPr/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Enabling Capabilities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Data infrastructure modernization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Team capability building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AI governance framework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980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73152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5400" b="1">
                <a:solidFill>
                  <a:srgbClr val="FFFFFF"/>
                </a:solidFill>
              </a:defRPr>
            </a:pPr>
            <a:r>
              <a:t>Current State &amp; Progress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AI Initiative Portfolio - At a Glance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65760" y="1828800"/>
            <a:ext cx="1828800" cy="2286000"/>
          </a:xfrm>
          <a:prstGeom prst="roundRect">
            <a:avLst/>
          </a:prstGeom>
          <a:solidFill>
            <a:srgbClr val="27AE60"/>
          </a:solidFill>
          <a:ln w="25400">
            <a:solidFill>
              <a:srgbClr val="27AE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365760" y="2194560"/>
            <a:ext cx="1828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400" b="1">
                <a:solidFill>
                  <a:srgbClr val="FFFFFF"/>
                </a:solidFill>
              </a:defRPr>
            </a:pPr>
            <a:r>
              <a:t>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3200400"/>
            <a:ext cx="1828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>
                <a:solidFill>
                  <a:srgbClr val="FFFFFF"/>
                </a:solidFill>
              </a:defRPr>
            </a:pPr>
            <a:r>
              <a:t>Active</a:t>
            </a:r>
          </a:p>
          <a:p>
            <a:r>
              <a:t>Projects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560320" y="1828800"/>
            <a:ext cx="1828800" cy="2286000"/>
          </a:xfrm>
          <a:prstGeom prst="roundRect">
            <a:avLst/>
          </a:prstGeom>
          <a:solidFill>
            <a:srgbClr val="2980B9"/>
          </a:solidFill>
          <a:ln w="25400">
            <a:solidFill>
              <a:srgbClr val="2980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560320" y="2194560"/>
            <a:ext cx="1828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4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200400"/>
            <a:ext cx="1828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>
                <a:solidFill>
                  <a:srgbClr val="FFFFFF"/>
                </a:solidFill>
              </a:defRPr>
            </a:pPr>
            <a:r>
              <a:t>In Planning</a:t>
            </a:r>
          </a:p>
          <a:p>
            <a:r>
              <a:t>Phase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754880" y="1828800"/>
            <a:ext cx="1828800" cy="2286000"/>
          </a:xfrm>
          <a:prstGeom prst="roundRect">
            <a:avLst/>
          </a:prstGeom>
          <a:solidFill>
            <a:srgbClr val="27AE60"/>
          </a:solidFill>
          <a:ln w="25400">
            <a:solidFill>
              <a:srgbClr val="27AE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754880" y="2194560"/>
            <a:ext cx="1828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400" b="1">
                <a:solidFill>
                  <a:srgbClr val="FFFFFF"/>
                </a:solidFill>
              </a:defRPr>
            </a:pPr>
            <a:r>
              <a:t>$2.4M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4880" y="3200400"/>
            <a:ext cx="1828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>
                <a:solidFill>
                  <a:srgbClr val="FFFFFF"/>
                </a:solidFill>
              </a:defRPr>
            </a:pPr>
            <a:r>
              <a:t>Annual Value</a:t>
            </a:r>
          </a:p>
          <a:p>
            <a:r>
              <a:t>Realized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949440" y="1828800"/>
            <a:ext cx="1828800" cy="2286000"/>
          </a:xfrm>
          <a:prstGeom prst="roundRect">
            <a:avLst/>
          </a:prstGeom>
          <a:solidFill>
            <a:srgbClr val="27AE60"/>
          </a:solidFill>
          <a:ln w="25400">
            <a:solidFill>
              <a:srgbClr val="27AE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6949440" y="2194560"/>
            <a:ext cx="18288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400" b="1">
                <a:solidFill>
                  <a:srgbClr val="FFFFFF"/>
                </a:solidFill>
              </a:defRPr>
            </a:pPr>
            <a:r>
              <a:t>87%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49440" y="3200400"/>
            <a:ext cx="1828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>
                <a:solidFill>
                  <a:srgbClr val="FFFFFF"/>
                </a:solidFill>
              </a:defRPr>
            </a:pPr>
            <a:r>
              <a:t>On Track or</a:t>
            </a:r>
          </a:p>
          <a:p>
            <a:r>
              <a:t>Ahead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Active Projects - Status Update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37160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defRPr sz="1800">
                <a:solidFill>
                  <a:srgbClr val="34495E"/>
                </a:solidFill>
              </a:defRPr>
            </a:pPr>
            <a:r>
              <a:t>✓ Customer Support Chatbot (LIVE) - Handling 45% of tier-1 inquiries, 92% CSAT</a:t>
            </a:r>
          </a:p>
          <a:p>
            <a:pPr>
              <a:spcBef>
                <a:spcPts val="1200"/>
              </a:spcBef>
              <a:defRPr sz="1800">
                <a:solidFill>
                  <a:srgbClr val="34495E"/>
                </a:solidFill>
              </a:defRPr>
            </a:pPr>
            <a:r>
              <a:t>✓ Document Processing Automation (LIVE) - Processing 2,000 docs/month, 98% accuracy</a:t>
            </a:r>
          </a:p>
          <a:p>
            <a:pPr>
              <a:spcBef>
                <a:spcPts val="1200"/>
              </a:spcBef>
              <a:defRPr sz="1800">
                <a:solidFill>
                  <a:srgbClr val="34495E"/>
                </a:solidFill>
              </a:defRPr>
            </a:pPr>
            <a:r>
              <a:t>◐ Predictive Maintenance System (PILOT) - Testing on 3 production lines, early results positive</a:t>
            </a:r>
          </a:p>
          <a:p>
            <a:pPr>
              <a:spcBef>
                <a:spcPts val="1200"/>
              </a:spcBef>
              <a:defRPr sz="1800">
                <a:solidFill>
                  <a:srgbClr val="34495E"/>
                </a:solidFill>
              </a:defRPr>
            </a:pPr>
            <a:r>
              <a:t>◐ Sales Intelligence Platform (DEVELOPMENT) - 60% complete, on track for Q2 launch</a:t>
            </a:r>
          </a:p>
          <a:p>
            <a:pPr>
              <a:spcBef>
                <a:spcPts val="1200"/>
              </a:spcBef>
              <a:defRPr sz="1800">
                <a:solidFill>
                  <a:srgbClr val="34495E"/>
                </a:solidFill>
              </a:defRPr>
            </a:pPr>
            <a:r>
              <a:t>◑ Customer Churn Prediction (PLANNING) - Data preparation underway, model design complete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Key Wins &amp; Lessons Learned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38862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WINS: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60% faster customer response time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$1.2M annual cost savings achieved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Support team capacity freed for complex issues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15% improvement in customer satisfaction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Zero security incidents or data breaches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00600" y="1371600"/>
            <a:ext cx="38862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LESSONS LEARNED: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Data quality preparation takes 2x longer than expected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Change management is critical - user adoption doesn't happen automatically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Starting with narrow use cases builds confidence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Executive sponsorship accelerates deployment</a:t>
            </a:r>
          </a:p>
          <a:p>
            <a:pPr>
              <a:spcBef>
                <a:spcPts val="1000"/>
              </a:spcBef>
              <a:defRPr sz="1600">
                <a:solidFill>
                  <a:srgbClr val="34495E"/>
                </a:solidFill>
              </a:defRPr>
            </a:pPr>
            <a:r>
              <a:t>• Continuous monitoring prevents model drift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748</Words>
  <Application>Microsoft Macintosh PowerPoint</Application>
  <PresentationFormat>On-screen Show (4:3)</PresentationFormat>
  <Paragraphs>117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אפרת אבוקדו</cp:lastModifiedBy>
  <cp:revision>3</cp:revision>
  <dcterms:created xsi:type="dcterms:W3CDTF">2013-01-27T09:14:16Z</dcterms:created>
  <dcterms:modified xsi:type="dcterms:W3CDTF">2026-01-19T19:30:14Z</dcterms:modified>
  <cp:category/>
</cp:coreProperties>
</file>